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  <p:embeddedFont>
      <p:font typeface="Helvetica Neue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533885-070C-4FAB-9961-33BE9E9A937B}">
  <a:tblStyle styleId="{B8533885-070C-4FAB-9961-33BE9E9A93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HelveticaNeueLight-bold.fntdata"/><Relationship Id="rId23" Type="http://schemas.openxmlformats.org/officeDocument/2006/relationships/font" Target="fonts/HelveticaNeue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boldItalic.fntdata"/><Relationship Id="rId25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HelveticaNeue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85e4afc24c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385e4afc24c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5e4afc24c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g385e4afc24c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5e4afc24c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385e4afc24c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5f6244ca1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385f6244ca1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5bd01d98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g385bd01d98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5e4afc24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385e4afc24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5e4afc24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385e4afc24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5e4afc24c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385e4afc24c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5f6244ca1_5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385f6244ca1_5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5f6244ca1_5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385f6244ca1_5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5f6244ca1_5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385f6244ca1_5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801B19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844150" y="3874808"/>
            <a:ext cx="10515600" cy="83541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Helvetica Neue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42932" y="1479396"/>
            <a:ext cx="4106136" cy="134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Helvetica Neue"/>
              <a:buNone/>
              <a:defRPr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b="0" i="0" sz="20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Helvetica Neue Light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 Light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Helvetica Neue Light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594303" y="2667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582427" y="17689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7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247">
          <p15:clr>
            <a:srgbClr val="FBAE40"/>
          </p15:clr>
        </p15:guide>
        <p15:guide id="4" orient="horz" pos="164">
          <p15:clr>
            <a:srgbClr val="FBAE40"/>
          </p15:clr>
        </p15:guide>
        <p15:guide id="5" orient="horz" pos="1003">
          <p15:clr>
            <a:srgbClr val="FBAE40"/>
          </p15:clr>
        </p15:guide>
        <p15:guide id="6" pos="121">
          <p15:clr>
            <a:srgbClr val="FBAE40"/>
          </p15:clr>
        </p15:guide>
        <p15:guide id="7" pos="370">
          <p15:clr>
            <a:srgbClr val="FBAE40"/>
          </p15:clr>
        </p15:guide>
        <p15:guide id="8" orient="horz" pos="1117">
          <p15:clr>
            <a:srgbClr val="FBAE40"/>
          </p15:clr>
        </p15:guide>
        <p15:guide id="9" pos="6992">
          <p15:clr>
            <a:srgbClr val="FBAE40"/>
          </p15:clr>
        </p15:guide>
        <p15:guide id="10" orient="horz" pos="3861">
          <p15:clr>
            <a:srgbClr val="FBAE40"/>
          </p15:clr>
        </p15:guide>
        <p15:guide id="11" pos="7559">
          <p15:clr>
            <a:srgbClr val="FBAE40"/>
          </p15:clr>
        </p15:guide>
        <p15:guide id="12" orient="horz" pos="3952">
          <p15:clr>
            <a:srgbClr val="FBAE40"/>
          </p15:clr>
        </p15:guide>
        <p15:guide id="13" orient="horz" pos="4201">
          <p15:clr>
            <a:srgbClr val="FBAE40"/>
          </p15:clr>
        </p15:guide>
        <p15:guide id="14" orient="horz" pos="411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 Light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 Light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358814" y="6038948"/>
            <a:ext cx="1365812" cy="59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  <a:defRPr b="1" i="0" sz="4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b="0" i="0" sz="2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b="0"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b="0"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2" name="Google Shape;12;p1"/>
          <p:cNvGrpSpPr/>
          <p:nvPr/>
        </p:nvGrpSpPr>
        <p:grpSpPr>
          <a:xfrm>
            <a:off x="0" y="6756400"/>
            <a:ext cx="12192000" cy="105496"/>
            <a:chOff x="0" y="6756400"/>
            <a:chExt cx="12192000" cy="105496"/>
          </a:xfrm>
        </p:grpSpPr>
        <p:pic>
          <p:nvPicPr>
            <p:cNvPr id="13" name="Google Shape;13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1524000" y="6756400"/>
              <a:ext cx="91440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1"/>
            <p:cNvPicPr preferRelativeResize="0"/>
            <p:nvPr/>
          </p:nvPicPr>
          <p:blipFill rotWithShape="1">
            <a:blip r:embed="rId1">
              <a:alphaModFix/>
            </a:blip>
            <a:srcRect b="15585" l="0" r="71580" t="0"/>
            <a:stretch/>
          </p:blipFill>
          <p:spPr>
            <a:xfrm>
              <a:off x="0" y="6756400"/>
              <a:ext cx="2598717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1"/>
            <p:cNvPicPr preferRelativeResize="0"/>
            <p:nvPr/>
          </p:nvPicPr>
          <p:blipFill rotWithShape="1">
            <a:blip r:embed="rId1">
              <a:alphaModFix/>
            </a:blip>
            <a:srcRect b="15585" l="0" r="71580" t="0"/>
            <a:stretch/>
          </p:blipFill>
          <p:spPr>
            <a:xfrm>
              <a:off x="9593283" y="6756400"/>
              <a:ext cx="2598717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r>
              <a:rPr b="0" lang="en-US"/>
              <a:t>  </a:t>
            </a:r>
            <a:fld id="{00000000-1234-1234-1234-123412341234}" type="slidenum">
              <a:rPr b="0" lang="en-US"/>
              <a:t>‹#›</a:t>
            </a:fld>
            <a:endParaRPr b="0"/>
          </a:p>
        </p:txBody>
      </p:sp>
      <p:sp>
        <p:nvSpPr>
          <p:cNvPr id="17" name="Google Shape;17;p1"/>
          <p:cNvSpPr txBox="1"/>
          <p:nvPr>
            <p:ph idx="10" type="dt"/>
          </p:nvPr>
        </p:nvSpPr>
        <p:spPr>
          <a:xfrm>
            <a:off x="7924800" y="6284674"/>
            <a:ext cx="2877878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researchgate.net/profile/Craig-Knoblock/publication/221607221/figure/fig3/AS:305582780239874@1449868020143/An-example-of-Content-Based-Image-Retrieval.png" TargetMode="External"/><Relationship Id="rId4" Type="http://schemas.openxmlformats.org/officeDocument/2006/relationships/hyperlink" Target="https://www.researchgate.net/profile/Craig-Knoblock/publication/221607221/figure/fig3/AS:305582780239874@1449868020143/An-example-of-Content-Based-Image-Retrieval.png" TargetMode="External"/><Relationship Id="rId5" Type="http://schemas.openxmlformats.org/officeDocument/2006/relationships/hyperlink" Target="https://doi.org/10.1049/iet-ipr.2012.0203" TargetMode="External"/><Relationship Id="rId6" Type="http://schemas.openxmlformats.org/officeDocument/2006/relationships/hyperlink" Target="https://www.rroij.com/open-access/efficient-content-based-image-retrievalsystem-in-visual-words-color-and-edgedirective-descriptors-and-fuzzy-color-andtexture-histogram.pdf" TargetMode="External"/><Relationship Id="rId7" Type="http://schemas.openxmlformats.org/officeDocument/2006/relationships/hyperlink" Target="https://aircconline.com/sipij/V3N1/3112sipij04.pdf" TargetMode="External"/><Relationship Id="rId8" Type="http://schemas.openxmlformats.org/officeDocument/2006/relationships/hyperlink" Target="https://doi.org/10.71097/ijsat.v16.i1.1418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ggle.com/datasets/theaayushbajaj/cbir-dataset" TargetMode="External"/><Relationship Id="rId4" Type="http://schemas.openxmlformats.org/officeDocument/2006/relationships/hyperlink" Target="https://www.kaggle.com/datasets/mathurinache/gpr1200-dataset/data" TargetMode="External"/><Relationship Id="rId5" Type="http://schemas.openxmlformats.org/officeDocument/2006/relationships/hyperlink" Target="https://doi.org/10.34740/KAGGLE/DSV/2645886" TargetMode="External"/><Relationship Id="rId6" Type="http://schemas.openxmlformats.org/officeDocument/2006/relationships/hyperlink" Target="https://www.robots.ox.ac.uk/~vgg/data/flowers/17/index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jpg"/><Relationship Id="rId10" Type="http://schemas.openxmlformats.org/officeDocument/2006/relationships/image" Target="../media/image10.jpg"/><Relationship Id="rId1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9" Type="http://schemas.openxmlformats.org/officeDocument/2006/relationships/image" Target="../media/image12.jpg"/><Relationship Id="rId5" Type="http://schemas.openxmlformats.org/officeDocument/2006/relationships/image" Target="../media/image7.jpg"/><Relationship Id="rId6" Type="http://schemas.openxmlformats.org/officeDocument/2006/relationships/image" Target="../media/image11.jpg"/><Relationship Id="rId7" Type="http://schemas.openxmlformats.org/officeDocument/2006/relationships/image" Target="../media/image13.jpg"/><Relationship Id="rId8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0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3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52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6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57.png"/><Relationship Id="rId5" Type="http://schemas.openxmlformats.org/officeDocument/2006/relationships/image" Target="../media/image44.png"/><Relationship Id="rId6" Type="http://schemas.openxmlformats.org/officeDocument/2006/relationships/image" Target="../media/image53.png"/><Relationship Id="rId7" Type="http://schemas.openxmlformats.org/officeDocument/2006/relationships/image" Target="../media/image49.png"/><Relationship Id="rId8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1273425" y="2935725"/>
            <a:ext cx="9445500" cy="630600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ECE501- Digital Image Processing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9" name="Google Shape;89;p13"/>
          <p:cNvGraphicFramePr/>
          <p:nvPr/>
        </p:nvGraphicFramePr>
        <p:xfrm>
          <a:off x="1379950" y="460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{B8533885-070C-4FAB-9961-33BE9E9A937B}</a:tableStyleId>
              </a:tblPr>
              <a:tblGrid>
                <a:gridCol w="4616225"/>
                <a:gridCol w="4616225"/>
              </a:tblGrid>
              <a:tr h="46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</a:rPr>
                        <a:t>Dhriti Gandhi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</a:rPr>
                        <a:t>AU2340030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</a:rPr>
                        <a:t>Aneri Kabrawala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</a:rPr>
                        <a:t>AU2340041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</a:rPr>
                        <a:t>Renee Vora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</a:rPr>
                        <a:t>AU2340059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6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</a:rPr>
                        <a:t>Pushti Sonak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FFFFFF"/>
                          </a:solidFill>
                        </a:rPr>
                        <a:t>AU2340082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" name="Google Shape;90;p13"/>
          <p:cNvSpPr txBox="1"/>
          <p:nvPr/>
        </p:nvSpPr>
        <p:spPr>
          <a:xfrm>
            <a:off x="1090275" y="3428988"/>
            <a:ext cx="98118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Content-Based Image Retrieval (CBIR)</a:t>
            </a:r>
            <a:endParaRPr b="1"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6</a:t>
            </a:r>
            <a:endParaRPr b="1"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type="title"/>
          </p:nvPr>
        </p:nvSpPr>
        <p:spPr>
          <a:xfrm>
            <a:off x="582425" y="260350"/>
            <a:ext cx="10515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238" name="Google Shape;238;p22"/>
          <p:cNvSpPr txBox="1"/>
          <p:nvPr>
            <p:ph idx="1" type="body"/>
          </p:nvPr>
        </p:nvSpPr>
        <p:spPr>
          <a:xfrm>
            <a:off x="582425" y="1253400"/>
            <a:ext cx="10649100" cy="48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</a:pPr>
            <a:r>
              <a:rPr lang="en-US"/>
              <a:t>The preprocessing work was a success along with histogram equalization. But,the additional padding done to make the images of same size, has shifted the histogram to left.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Successfully implemented individual feature-based retrieval methods (</a:t>
            </a:r>
            <a:r>
              <a:rPr lang="en-US"/>
              <a:t>Color (HSV), Edge (Sobel), and Texture (LBP) ) and even Color-Edge Fusion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Color-edge fusion gave better results consistently in almost all types of dataset than individual methods.</a:t>
            </a:r>
            <a:endParaRPr/>
          </a:p>
          <a:p>
            <a:pPr indent="-22860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Other retrieval methods  (feature expansion) are yet to be implemented and experimented along with dataset centralization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>
            <p:ph type="title"/>
          </p:nvPr>
        </p:nvSpPr>
        <p:spPr>
          <a:xfrm>
            <a:off x="594303" y="2667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Next set of work</a:t>
            </a:r>
            <a:endParaRPr/>
          </a:p>
        </p:txBody>
      </p:sp>
      <p:sp>
        <p:nvSpPr>
          <p:cNvPr id="245" name="Google Shape;245;p23"/>
          <p:cNvSpPr txBox="1"/>
          <p:nvPr>
            <p:ph idx="1" type="body"/>
          </p:nvPr>
        </p:nvSpPr>
        <p:spPr>
          <a:xfrm>
            <a:off x="582427" y="17689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Implement, test, and validate the performance of all three feature fusion methods, including the weighted feature fusion approach.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Evaluate and integrate ways to bring more accuracy to the achieved results by experimenting with different available methods/algorithms.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Centralize our dataset to a particular domain, determine and incorporate </a:t>
            </a:r>
            <a:r>
              <a:rPr lang="en-US"/>
              <a:t>additional image properties pertaining to the domain to improve retrieval accuracy. 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•"/>
            </a:pPr>
            <a:r>
              <a:rPr lang="en-US"/>
              <a:t>Performance analysis of our approach and its comparison with existing models.</a:t>
            </a:r>
            <a:endParaRPr/>
          </a:p>
        </p:txBody>
      </p:sp>
      <p:sp>
        <p:nvSpPr>
          <p:cNvPr id="246" name="Google Shape;246;p23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title"/>
          </p:nvPr>
        </p:nvSpPr>
        <p:spPr>
          <a:xfrm>
            <a:off x="594300" y="260350"/>
            <a:ext cx="10515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52" name="Google Shape;252;p24"/>
          <p:cNvSpPr txBox="1"/>
          <p:nvPr>
            <p:ph idx="1" type="body"/>
          </p:nvPr>
        </p:nvSpPr>
        <p:spPr>
          <a:xfrm>
            <a:off x="594300" y="1232150"/>
            <a:ext cx="10515600" cy="4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[1] </a:t>
            </a:r>
            <a:r>
              <a:rPr lang="en-US" sz="1400"/>
              <a:t>C. Knoblock, “An example of Content-Based Image Retrieval,” </a:t>
            </a:r>
            <a:r>
              <a:rPr i="1" lang="en-US" sz="1400"/>
              <a:t>ResearchGate</a:t>
            </a:r>
            <a:r>
              <a:rPr lang="en-US" sz="1400"/>
              <a:t>, [Online image]. Available:</a:t>
            </a:r>
            <a:r>
              <a:rPr lang="en-US" sz="1400">
                <a:uFill>
                  <a:noFill/>
                </a:uFill>
                <a:hlinkClick r:id="rId3"/>
              </a:rPr>
              <a:t> </a:t>
            </a:r>
            <a:r>
              <a:rPr lang="en-US" sz="1400" u="sng">
                <a:hlinkClick r:id="rId4"/>
              </a:rPr>
              <a:t>https://www.researchgate.net/profile/Craig-Knoblock/publication/221607221/figure/fig3/AS:305582780239874@1449868020143/An-example-of-Content-Based-Image-Retrieval.png</a:t>
            </a:r>
            <a:r>
              <a:rPr lang="en-US" sz="1400"/>
              <a:t>. [Accessed: Oct. 12, 2025].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[2]</a:t>
            </a:r>
            <a:r>
              <a:rPr lang="en-US" sz="1400"/>
              <a:t> H. Farsi and Sajad Mohamadzadeh, “Colour and texture feature‐based image retrieval by using Hadamard matrix in discrete wavelet transform,” </a:t>
            </a:r>
            <a:r>
              <a:rPr i="1" lang="en-US" sz="1400"/>
              <a:t>IET Image Processing</a:t>
            </a:r>
            <a:r>
              <a:rPr lang="en-US" sz="1400"/>
              <a:t>, vol. 7, no. 3, pp. 212–218, Apr. 2013, doi: </a:t>
            </a:r>
            <a:r>
              <a:rPr lang="en-US" sz="1400" u="sng">
                <a:hlinkClick r:id="rId5"/>
              </a:rPr>
              <a:t>https://doi.org/10.1049/iet-ipr.2012.0203</a:t>
            </a:r>
            <a:r>
              <a:rPr lang="en-US" sz="1400"/>
              <a:t>.</a:t>
            </a:r>
            <a:r>
              <a:rPr lang="en-US" sz="1400"/>
              <a:t> 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[3] </a:t>
            </a:r>
            <a:r>
              <a:rPr lang="en-US" sz="1400"/>
              <a:t>K. Haridas and A. Selvadossthanamani, “Efficient Content Based Image Retrieval System in Visual Words, Color and Edge Directive Descriptors and Fuzzy Color and Texture Histogram,” </a:t>
            </a:r>
            <a:r>
              <a:rPr i="1" lang="en-US" sz="1400"/>
              <a:t>International Journal of Innovative Research in Computer and Communication Engineering (An ISO</a:t>
            </a:r>
            <a:r>
              <a:rPr lang="en-US" sz="1400"/>
              <a:t>, vol. 3297, 2007, Accessed: Oct. 12, 2025. [Online]. Available: </a:t>
            </a:r>
            <a:r>
              <a:rPr lang="en-US" sz="1400" u="sng">
                <a:hlinkClick r:id="rId6"/>
              </a:rPr>
              <a:t>https://www.rroij.com/open-access/efficient-content-based-image-retrievalsystem-in-visual-words-color-and-edgedirective-descriptors-and-fuzzy-color-andtexture-histogram.pdf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[4</a:t>
            </a:r>
            <a:r>
              <a:rPr lang="en-US" sz="1400"/>
              <a:t>] M. Singha and K. Hemachandran, “Content Based Image Retrieval using Color and Texture,” </a:t>
            </a:r>
            <a:r>
              <a:rPr i="1" lang="en-US" sz="1400"/>
              <a:t>Signal &amp; Image Processing : An International Journal</a:t>
            </a:r>
            <a:r>
              <a:rPr lang="en-US" sz="1400"/>
              <a:t>, vol. 3, no. 1, pp. 39–57, Feb. 2012, doi: 10.5121/SIPIJ.2012.3104. Available: </a:t>
            </a:r>
            <a:r>
              <a:rPr lang="en-US" sz="1400" u="sng">
                <a:hlinkClick r:id="rId7"/>
              </a:rPr>
              <a:t>https://aircconline.com/sipij/V3N1/3112sipij04.pdf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[5] </a:t>
            </a:r>
            <a:r>
              <a:rPr lang="en-US" sz="1400"/>
              <a:t>R. Kumar and N. Murthy M S, “Enhanced Content Based Image Retrieval Using Integrated Color and Texture Features,” </a:t>
            </a:r>
            <a:r>
              <a:rPr i="1" lang="en-US" sz="1400"/>
              <a:t>International Journal on Science and Technology</a:t>
            </a:r>
            <a:r>
              <a:rPr lang="en-US" sz="1400"/>
              <a:t>, vol. 16, no. 1, Jan. 2025, doi: </a:t>
            </a:r>
            <a:r>
              <a:rPr lang="en-US" sz="1400" u="sng">
                <a:hlinkClick r:id="rId8"/>
              </a:rPr>
              <a:t>https://doi.org/10.71097/ijsat.v16.i1.1418</a:t>
            </a:r>
            <a:r>
              <a:rPr lang="en-US" sz="1400"/>
              <a:t>.</a:t>
            </a:r>
            <a:endParaRPr b="1" sz="1400"/>
          </a:p>
        </p:txBody>
      </p:sp>
      <p:sp>
        <p:nvSpPr>
          <p:cNvPr id="253" name="Google Shape;253;p24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type="title"/>
          </p:nvPr>
        </p:nvSpPr>
        <p:spPr>
          <a:xfrm>
            <a:off x="594300" y="260350"/>
            <a:ext cx="10515600" cy="83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Dataset - References</a:t>
            </a:r>
            <a:endParaRPr/>
          </a:p>
        </p:txBody>
      </p:sp>
      <p:sp>
        <p:nvSpPr>
          <p:cNvPr id="259" name="Google Shape;259;p25"/>
          <p:cNvSpPr txBox="1"/>
          <p:nvPr>
            <p:ph idx="1" type="body"/>
          </p:nvPr>
        </p:nvSpPr>
        <p:spPr>
          <a:xfrm>
            <a:off x="594300" y="1232150"/>
            <a:ext cx="10515600" cy="4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[6] </a:t>
            </a:r>
            <a:r>
              <a:rPr lang="en-US" sz="1400"/>
              <a:t>Aayush Bajaj. (2020). CBIR_dataset [Data set]. Kaggle. </a:t>
            </a:r>
            <a:r>
              <a:rPr lang="en-US" sz="1400" u="sng">
                <a:hlinkClick r:id="rId3"/>
              </a:rPr>
              <a:t>https://www.kaggle.com/datasets/theaayushbajaj/cbir-dataset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[7] </a:t>
            </a:r>
            <a:r>
              <a:rPr lang="en-US" sz="1400"/>
              <a:t>Mathurin Ache, “GPR1200 Dataset,” 2021. [Online]. Available: </a:t>
            </a:r>
            <a:r>
              <a:rPr lang="en-US" sz="1400" u="sng">
                <a:hlinkClick r:id="rId4"/>
              </a:rPr>
              <a:t>https://www.kaggle.com/datasets/mathurinache/gpr1200-dataset/data</a:t>
            </a:r>
            <a:r>
              <a:rPr lang="en-US" sz="1400"/>
              <a:t>. [Accessed: Oct. 12, 2025]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[8] </a:t>
            </a:r>
            <a:r>
              <a:rPr lang="en-US" sz="1400"/>
              <a:t>Msoud Nickparvar. (2021). Brain Tumor MRI Dataset [Data set]. Kaggle. </a:t>
            </a:r>
            <a:r>
              <a:rPr lang="en-US" sz="1400" u="sng">
                <a:hlinkClick r:id="rId5"/>
              </a:rPr>
              <a:t>https://doi.org/10.34740/KAGGLE/DSV/2645886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[9] </a:t>
            </a:r>
            <a:r>
              <a:rPr lang="en-US" sz="1400"/>
              <a:t>Visual Geometry Group, “Oxford 17 Flowers Dataset,” 2008. [Online]. Available: </a:t>
            </a:r>
            <a:r>
              <a:rPr lang="en-US" sz="1400" u="sng">
                <a:hlinkClick r:id="rId6"/>
              </a:rPr>
              <a:t>https://www.robots.ox.ac.uk/~vgg/data/flowers/17/index.html</a:t>
            </a:r>
            <a:r>
              <a:rPr lang="en-US" sz="1400"/>
              <a:t>. [Accessed: Oct. 12, 2025]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</p:txBody>
      </p:sp>
      <p:sp>
        <p:nvSpPr>
          <p:cNvPr id="260" name="Google Shape;260;p25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-3177950" y="0"/>
            <a:ext cx="105156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5589825" y="1201325"/>
            <a:ext cx="6410100" cy="4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</a:pPr>
            <a:r>
              <a:rPr lang="en-US" sz="2000"/>
              <a:t>Due to an exponential increase of image data across every domain, there is a need of systems that retrieve images based on the actual </a:t>
            </a:r>
            <a:r>
              <a:rPr b="1" lang="en-US" sz="2000">
                <a:latin typeface="Helvetica Neue"/>
                <a:ea typeface="Helvetica Neue"/>
                <a:cs typeface="Helvetica Neue"/>
                <a:sym typeface="Helvetica Neue"/>
              </a:rPr>
              <a:t>visual characteristics</a:t>
            </a:r>
            <a:r>
              <a:rPr lang="en-US" sz="2000"/>
              <a:t> to achieve </a:t>
            </a:r>
            <a:r>
              <a:rPr i="1" lang="en-US" sz="2000"/>
              <a:t>meaningful searches</a:t>
            </a:r>
            <a:r>
              <a:rPr lang="en-US" sz="2000"/>
              <a:t>.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</a:pPr>
            <a:r>
              <a:rPr lang="en-US" sz="2000"/>
              <a:t>The features based on which our CBIR system retrieves images are: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</a:pPr>
            <a:r>
              <a:rPr lang="en-US"/>
              <a:t>colour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</a:pPr>
            <a:r>
              <a:rPr lang="en-US"/>
              <a:t>edge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texture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</a:pPr>
            <a:r>
              <a:rPr lang="en-US"/>
              <a:t>fusion of both colour and edge 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By analyzing such features more accurate results can be obtained which on scaling have wide applications in medical imaging, security and surveillance and image search.</a:t>
            </a:r>
            <a:endParaRPr sz="2000"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10802678" y="6284675"/>
            <a:ext cx="551121" cy="377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4" title="An-example-of-Content-Based-Image-Retriev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87" y="1625112"/>
            <a:ext cx="5134599" cy="35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3037713" y="5236375"/>
            <a:ext cx="2395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Research Gate</a:t>
            </a:r>
            <a:endParaRPr sz="1100"/>
          </a:p>
        </p:txBody>
      </p:sp>
      <p:sp>
        <p:nvSpPr>
          <p:cNvPr id="100" name="Google Shape;100;p14"/>
          <p:cNvSpPr txBox="1"/>
          <p:nvPr/>
        </p:nvSpPr>
        <p:spPr>
          <a:xfrm>
            <a:off x="5226525" y="5140825"/>
            <a:ext cx="7653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[1]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587375" y="400950"/>
            <a:ext cx="105156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424650" y="1275375"/>
            <a:ext cx="11300100" cy="50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39394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100"/>
              <a:t>Colour and edge descriptors have been used in classical CBIR systems that provide </a:t>
            </a:r>
            <a:r>
              <a:rPr lang="en-US" sz="3100"/>
              <a:t>similarity results but poorly perform under lighting variations and scaling conditions.</a:t>
            </a:r>
            <a:endParaRPr sz="3100"/>
          </a:p>
          <a:p>
            <a:pPr indent="-239394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100"/>
              <a:t>Later works improved retrieval precision that implemented combined Fuzzy Colour and Texture Histograms (FCTH), which was robust to low-level features but limitedly performed on large/complex datasets.</a:t>
            </a:r>
            <a:endParaRPr sz="3100"/>
          </a:p>
          <a:p>
            <a:pPr indent="-239394" lvl="1" marL="685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100"/>
              <a:t>An approach that fused wavelet coefficients and colour histograms enhanced precision and indexing time but had scalability problems.</a:t>
            </a:r>
            <a:endParaRPr sz="3100"/>
          </a:p>
          <a:p>
            <a:pPr indent="-239394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100"/>
              <a:t>In the quite recent work, HMMD-HDWT method, creates accurate feature vectors by combining Hadamard and wavelet transforms in the hue-min-max-difference (HMMD) colour space which is computationally heavy.</a:t>
            </a:r>
            <a:endParaRPr sz="3100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100"/>
              <a:t> 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10909300" y="1773250"/>
            <a:ext cx="7653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[5]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6460575" y="4820775"/>
            <a:ext cx="7653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[2]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6648900" y="3746575"/>
            <a:ext cx="7653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[4]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5640050" y="2914200"/>
            <a:ext cx="7653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[3]</a:t>
            </a:r>
            <a:endParaRPr sz="12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594300" y="447700"/>
            <a:ext cx="105156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594300" y="1403575"/>
            <a:ext cx="101196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/>
              <a:t>Custom Dataset - 1000 images total - </a:t>
            </a:r>
            <a:r>
              <a:rPr b="1" lang="en-US" sz="1800"/>
              <a:t>100 images each category</a:t>
            </a:r>
            <a:endParaRPr sz="18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t/>
            </a:r>
            <a:endParaRPr sz="1800"/>
          </a:p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700" y="2009850"/>
            <a:ext cx="1371601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b="9567" l="0" r="1632" t="0"/>
          <a:stretch/>
        </p:blipFill>
        <p:spPr>
          <a:xfrm>
            <a:off x="3441450" y="2009850"/>
            <a:ext cx="1371600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0200" y="20098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8950" y="20098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7698" y="200985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2700" y="4203199"/>
            <a:ext cx="137159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41449" y="4203199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78949" y="4203199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11">
            <a:alphaModFix/>
          </a:blip>
          <a:srcRect b="12244" l="0" r="0" t="4857"/>
          <a:stretch/>
        </p:blipFill>
        <p:spPr>
          <a:xfrm>
            <a:off x="5410200" y="42032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347700" y="4203200"/>
            <a:ext cx="1371600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1477775" y="3429000"/>
            <a:ext cx="137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Animals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3441450" y="3429000"/>
            <a:ext cx="137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Birds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5405125" y="3429000"/>
            <a:ext cx="137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Drawings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7368800" y="3429000"/>
            <a:ext cx="137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Flowers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9332475" y="3429000"/>
            <a:ext cx="137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Items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472700" y="5634225"/>
            <a:ext cx="137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Insects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3441450" y="5634225"/>
            <a:ext cx="13977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Landscapes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7378950" y="5634225"/>
            <a:ext cx="137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MRI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5410200" y="5634225"/>
            <a:ext cx="137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Monuments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9347700" y="5634225"/>
            <a:ext cx="1371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Transport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438075" y="260350"/>
            <a:ext cx="105156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582427" y="17689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52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t/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442625" y="1135200"/>
            <a:ext cx="11232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following flowchart shows the method we have been using till now. Further changes are to be done in the coming weeks.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4649100" y="2273525"/>
            <a:ext cx="2602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48" name="Google Shape;148;p17" title="Flowchart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26" y="1940366"/>
            <a:ext cx="10515599" cy="4008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type="title"/>
          </p:nvPr>
        </p:nvSpPr>
        <p:spPr>
          <a:xfrm>
            <a:off x="573750" y="115900"/>
            <a:ext cx="111645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Results (Color</a:t>
            </a:r>
            <a:r>
              <a:rPr lang="en-US"/>
              <a:t>-feature Extraction)</a:t>
            </a:r>
            <a:endParaRPr/>
          </a:p>
        </p:txBody>
      </p: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392938" y="3136000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2715725" y="3180300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1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4982138" y="3180275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2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7290813" y="3180300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3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9571350" y="3180250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4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59" y="915721"/>
            <a:ext cx="2171800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00" y="928963"/>
            <a:ext cx="2176272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125" y="927788"/>
            <a:ext cx="2171800" cy="2178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2975" y="928962"/>
            <a:ext cx="2171800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84824" y="927750"/>
            <a:ext cx="2171800" cy="2178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713" y="3789525"/>
            <a:ext cx="2176272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800" y="3788312"/>
            <a:ext cx="2176272" cy="21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38888" y="3791750"/>
            <a:ext cx="2176272" cy="2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12987" y="3795162"/>
            <a:ext cx="2171802" cy="217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482624" y="3795164"/>
            <a:ext cx="2171801" cy="217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573750" y="115900"/>
            <a:ext cx="111645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Results (Edge-feature Extraction)</a:t>
            </a:r>
            <a:endParaRPr/>
          </a:p>
        </p:txBody>
      </p:sp>
      <p:sp>
        <p:nvSpPr>
          <p:cNvPr id="175" name="Google Shape;175;p19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382313" y="309303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2705100" y="313733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1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8" name="Google Shape;178;p19"/>
          <p:cNvSpPr txBox="1"/>
          <p:nvPr/>
        </p:nvSpPr>
        <p:spPr>
          <a:xfrm>
            <a:off x="4971513" y="3137313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2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7280188" y="313733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3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9560725" y="313728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4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0" y="903900"/>
            <a:ext cx="2176272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739" y="901663"/>
            <a:ext cx="2176272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025" y="901663"/>
            <a:ext cx="2176273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7951" y="90390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66425" y="903900"/>
            <a:ext cx="2171799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438" y="3713100"/>
            <a:ext cx="2176272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5725" y="3707350"/>
            <a:ext cx="2176273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05025" y="3707350"/>
            <a:ext cx="2176272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94325" y="3707350"/>
            <a:ext cx="2176273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583613" y="3707350"/>
            <a:ext cx="2176273" cy="217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573750" y="115900"/>
            <a:ext cx="111645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Results (Color-Edge Fusion)</a:t>
            </a:r>
            <a:endParaRPr/>
          </a:p>
        </p:txBody>
      </p:sp>
      <p:sp>
        <p:nvSpPr>
          <p:cNvPr id="196" name="Google Shape;196;p20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382313" y="309303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2705100" y="313733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1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4971513" y="3137313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2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7280188" y="313733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3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9560725" y="313728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4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26" y="885763"/>
            <a:ext cx="2189000" cy="217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5738" y="901125"/>
            <a:ext cx="2188976" cy="218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5651" y="901125"/>
            <a:ext cx="2188975" cy="21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5551" y="907925"/>
            <a:ext cx="2171964" cy="21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98451" y="914725"/>
            <a:ext cx="2171975" cy="216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338" y="3823776"/>
            <a:ext cx="2171975" cy="217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05100" y="3830625"/>
            <a:ext cx="2171950" cy="21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5850" y="3825522"/>
            <a:ext cx="2171950" cy="217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6599" y="3833974"/>
            <a:ext cx="2171950" cy="215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547350" y="3830588"/>
            <a:ext cx="2171950" cy="2165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type="title"/>
          </p:nvPr>
        </p:nvSpPr>
        <p:spPr>
          <a:xfrm>
            <a:off x="573750" y="115900"/>
            <a:ext cx="111645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/>
              <a:t>Results (Texture-feature Extraction)</a:t>
            </a:r>
            <a:endParaRPr/>
          </a:p>
        </p:txBody>
      </p:sp>
      <p:sp>
        <p:nvSpPr>
          <p:cNvPr id="217" name="Google Shape;217;p21"/>
          <p:cNvSpPr txBox="1"/>
          <p:nvPr>
            <p:ph idx="12" type="sldNum"/>
          </p:nvPr>
        </p:nvSpPr>
        <p:spPr>
          <a:xfrm>
            <a:off x="10802678" y="6284675"/>
            <a:ext cx="551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US"/>
              <a:t>|</a:t>
            </a: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340288" y="316543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Query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2705100" y="313733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1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4971513" y="3137313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2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7280188" y="313733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3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9560725" y="3137288"/>
            <a:ext cx="22560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Rank 4</a:t>
            </a:r>
            <a:endParaRPr sz="2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3">
            <a:alphaModFix/>
          </a:blip>
          <a:srcRect b="0" l="3220" r="2608" t="0"/>
          <a:stretch/>
        </p:blipFill>
        <p:spPr>
          <a:xfrm>
            <a:off x="385975" y="989213"/>
            <a:ext cx="2176272" cy="21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8747" y="993763"/>
            <a:ext cx="2176273" cy="217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1513" y="989225"/>
            <a:ext cx="2176272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0713" y="989200"/>
            <a:ext cx="2176273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6113" y="989200"/>
            <a:ext cx="2176272" cy="217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 rotWithShape="1">
          <a:blip r:embed="rId8">
            <a:alphaModFix/>
          </a:blip>
          <a:srcRect b="1775" l="773" r="0" t="2236"/>
          <a:stretch/>
        </p:blipFill>
        <p:spPr>
          <a:xfrm>
            <a:off x="385975" y="3893550"/>
            <a:ext cx="2176272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78750" y="3893550"/>
            <a:ext cx="2176273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61098" y="3893550"/>
            <a:ext cx="2176271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6113" y="3893550"/>
            <a:ext cx="2176272" cy="21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571113" y="3886400"/>
            <a:ext cx="2176272" cy="217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Ahmedabad University ">
      <a:dk1>
        <a:srgbClr val="000000"/>
      </a:dk1>
      <a:lt1>
        <a:srgbClr val="FFFFFF"/>
      </a:lt1>
      <a:dk2>
        <a:srgbClr val="7D1916"/>
      </a:dk2>
      <a:lt2>
        <a:srgbClr val="F2F1EE"/>
      </a:lt2>
      <a:accent1>
        <a:srgbClr val="894C00"/>
      </a:accent1>
      <a:accent2>
        <a:srgbClr val="7F4700"/>
      </a:accent2>
      <a:accent3>
        <a:srgbClr val="A5A5A5"/>
      </a:accent3>
      <a:accent4>
        <a:srgbClr val="BC933E"/>
      </a:accent4>
      <a:accent5>
        <a:srgbClr val="000000"/>
      </a:accent5>
      <a:accent6>
        <a:srgbClr val="FEFFFF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